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"/>
  </p:handoutMasterIdLst>
  <p:sldIdLst>
    <p:sldId id="317" r:id="rId2"/>
    <p:sldId id="318" r:id="rId3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333CC"/>
    <a:srgbClr val="3333FF"/>
    <a:srgbClr val="0066FF"/>
    <a:srgbClr val="3366FF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413" autoAdjust="0"/>
    <p:restoredTop sz="74957" autoAdjust="0"/>
  </p:normalViewPr>
  <p:slideViewPr>
    <p:cSldViewPr snapToGrid="0">
      <p:cViewPr>
        <p:scale>
          <a:sx n="78" d="100"/>
          <a:sy n="78" d="100"/>
        </p:scale>
        <p:origin x="-2640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7363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B6A3AC8B-3D1D-482C-8AAA-63006A139B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79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99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4525" y="24765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34"/>
          <p:cNvSpPr>
            <a:spLocks noChangeArrowheads="1"/>
          </p:cNvSpPr>
          <p:nvPr/>
        </p:nvSpPr>
        <p:spPr bwMode="auto">
          <a:xfrm>
            <a:off x="6697663" y="174625"/>
            <a:ext cx="2263775" cy="562927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" name="TextBox 37"/>
          <p:cNvSpPr txBox="1">
            <a:spLocks noChangeArrowheads="1"/>
          </p:cNvSpPr>
          <p:nvPr/>
        </p:nvSpPr>
        <p:spPr bwMode="auto">
          <a:xfrm>
            <a:off x="1962150" y="0"/>
            <a:ext cx="557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solidFill>
                  <a:srgbClr val="0070C0"/>
                </a:solidFill>
                <a:latin typeface="Verdana" pitchFamily="34" charset="0"/>
              </a:rPr>
              <a:t>This is around one Standard Drink</a:t>
            </a:r>
            <a:endParaRPr lang="en-US" sz="1600" b="1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4100" name="TextBox 38"/>
          <p:cNvSpPr txBox="1">
            <a:spLocks noChangeArrowheads="1"/>
          </p:cNvSpPr>
          <p:nvPr/>
        </p:nvSpPr>
        <p:spPr bwMode="auto">
          <a:xfrm>
            <a:off x="1814513" y="981075"/>
            <a:ext cx="928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0070C0"/>
                </a:solidFill>
                <a:latin typeface="Verdana" pitchFamily="34" charset="0"/>
              </a:rPr>
              <a:t>Half pint (330 ml) of beer at </a:t>
            </a:r>
          </a:p>
          <a:p>
            <a:pPr algn="ctr"/>
            <a:r>
              <a:rPr lang="en-GB" sz="800" b="1">
                <a:solidFill>
                  <a:srgbClr val="0070C0"/>
                </a:solidFill>
                <a:latin typeface="Verdana" pitchFamily="34" charset="0"/>
              </a:rPr>
              <a:t>4% alc</a:t>
            </a:r>
            <a:endParaRPr lang="en-US" sz="800" b="1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4101" name="TextBox 39"/>
          <p:cNvSpPr txBox="1">
            <a:spLocks noChangeArrowheads="1"/>
          </p:cNvSpPr>
          <p:nvPr/>
        </p:nvSpPr>
        <p:spPr bwMode="auto">
          <a:xfrm>
            <a:off x="2787650" y="1038225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0070C0"/>
                </a:solidFill>
                <a:latin typeface="Verdana" pitchFamily="34" charset="0"/>
              </a:rPr>
              <a:t>100ml glass of wine at 12.5% alc</a:t>
            </a:r>
            <a:endParaRPr lang="en-US" sz="800" b="1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4102" name="TextBox 40"/>
          <p:cNvSpPr txBox="1">
            <a:spLocks noChangeArrowheads="1"/>
          </p:cNvSpPr>
          <p:nvPr/>
        </p:nvSpPr>
        <p:spPr bwMode="auto">
          <a:xfrm>
            <a:off x="3895725" y="1035050"/>
            <a:ext cx="981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0070C0"/>
                </a:solidFill>
                <a:latin typeface="Verdana" pitchFamily="34" charset="0"/>
              </a:rPr>
              <a:t>A single 30ml measure of spirits</a:t>
            </a:r>
            <a:endParaRPr lang="en-US" sz="800" b="1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4103" name="AutoShape 157"/>
          <p:cNvSpPr>
            <a:spLocks noChangeArrowheads="1"/>
          </p:cNvSpPr>
          <p:nvPr/>
        </p:nvSpPr>
        <p:spPr bwMode="auto">
          <a:xfrm>
            <a:off x="142875" y="114300"/>
            <a:ext cx="1495425" cy="1323975"/>
          </a:xfrm>
          <a:prstGeom prst="flowChartMagneticTape">
            <a:avLst/>
          </a:prstGeom>
          <a:solidFill>
            <a:srgbClr val="0070C0"/>
          </a:solidFill>
          <a:ln w="9525">
            <a:solidFill>
              <a:srgbClr val="365F91"/>
            </a:solidFill>
            <a:miter lim="800000"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104" name="Text Box 159"/>
          <p:cNvSpPr txBox="1">
            <a:spLocks noChangeArrowheads="1"/>
          </p:cNvSpPr>
          <p:nvPr/>
        </p:nvSpPr>
        <p:spPr bwMode="auto">
          <a:xfrm>
            <a:off x="371475" y="304800"/>
            <a:ext cx="1085850" cy="76200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FFFFFF"/>
                </a:solidFill>
                <a:latin typeface="Verdana" pitchFamily="34" charset="0"/>
              </a:rPr>
              <a:t>How many Standard Drinks did you have this week?</a:t>
            </a:r>
            <a:endParaRPr lang="en-US" sz="1000"/>
          </a:p>
        </p:txBody>
      </p:sp>
      <p:pic>
        <p:nvPicPr>
          <p:cNvPr id="4105" name="Picture 1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238" y="1670050"/>
            <a:ext cx="62611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Box 49"/>
          <p:cNvSpPr txBox="1">
            <a:spLocks noChangeArrowheads="1"/>
          </p:cNvSpPr>
          <p:nvPr/>
        </p:nvSpPr>
        <p:spPr bwMode="auto">
          <a:xfrm>
            <a:off x="142875" y="2533650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600ml pint of beer</a:t>
            </a:r>
          </a:p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4% alc</a:t>
            </a:r>
            <a:endParaRPr lang="en-US" sz="8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4107" name="TextBox 50"/>
          <p:cNvSpPr txBox="1">
            <a:spLocks noChangeArrowheads="1"/>
          </p:cNvSpPr>
          <p:nvPr/>
        </p:nvSpPr>
        <p:spPr bwMode="auto">
          <a:xfrm>
            <a:off x="1033463" y="2525713"/>
            <a:ext cx="928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600ml pint of beer</a:t>
            </a:r>
          </a:p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5% alc</a:t>
            </a:r>
            <a:endParaRPr lang="en-US" sz="8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4108" name="TextBox 51"/>
          <p:cNvSpPr txBox="1">
            <a:spLocks noChangeArrowheads="1"/>
          </p:cNvSpPr>
          <p:nvPr/>
        </p:nvSpPr>
        <p:spPr bwMode="auto">
          <a:xfrm>
            <a:off x="1989138" y="2525713"/>
            <a:ext cx="928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335ml bottle of RTD spirit or beer</a:t>
            </a:r>
          </a:p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5% alc</a:t>
            </a:r>
            <a:endParaRPr lang="en-US" sz="8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4109" name="TextBox 52"/>
          <p:cNvSpPr txBox="1">
            <a:spLocks noChangeArrowheads="1"/>
          </p:cNvSpPr>
          <p:nvPr/>
        </p:nvSpPr>
        <p:spPr bwMode="auto">
          <a:xfrm>
            <a:off x="2857500" y="2514600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440ml can of beer</a:t>
            </a:r>
          </a:p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4% alc</a:t>
            </a:r>
            <a:endParaRPr lang="en-US" sz="8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4110" name="TextBox 53"/>
          <p:cNvSpPr txBox="1">
            <a:spLocks noChangeArrowheads="1"/>
          </p:cNvSpPr>
          <p:nvPr/>
        </p:nvSpPr>
        <p:spPr bwMode="auto">
          <a:xfrm>
            <a:off x="3724275" y="2514600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440ml can of beer</a:t>
            </a:r>
          </a:p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5% alc</a:t>
            </a:r>
            <a:endParaRPr lang="en-US" sz="8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4111" name="TextBox 54"/>
          <p:cNvSpPr txBox="1">
            <a:spLocks noChangeArrowheads="1"/>
          </p:cNvSpPr>
          <p:nvPr/>
        </p:nvSpPr>
        <p:spPr bwMode="auto">
          <a:xfrm>
            <a:off x="4643438" y="2524125"/>
            <a:ext cx="9286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" b="1">
                <a:solidFill>
                  <a:srgbClr val="3366FF"/>
                </a:solidFill>
                <a:latin typeface="Verdana" pitchFamily="34" charset="0"/>
              </a:rPr>
              <a:t>250ml glass of wine 12.5% alc</a:t>
            </a:r>
            <a:endParaRPr lang="en-US" sz="8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4112" name="TextBox 56"/>
          <p:cNvSpPr txBox="1">
            <a:spLocks noChangeArrowheads="1"/>
          </p:cNvSpPr>
          <p:nvPr/>
        </p:nvSpPr>
        <p:spPr bwMode="auto">
          <a:xfrm>
            <a:off x="357188" y="1535113"/>
            <a:ext cx="571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>
                <a:solidFill>
                  <a:srgbClr val="0070C0"/>
                </a:solidFill>
                <a:latin typeface="Verdana" pitchFamily="34" charset="0"/>
              </a:rPr>
              <a:t>...and each of these is more than one Standard Drink</a:t>
            </a:r>
            <a:endParaRPr lang="en-US" sz="1400" b="1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1132" name="Group 108"/>
          <p:cNvGraphicFramePr>
            <a:graphicFrameLocks noGrp="1"/>
          </p:cNvGraphicFramePr>
          <p:nvPr/>
        </p:nvGraphicFramePr>
        <p:xfrm>
          <a:off x="323850" y="3141663"/>
          <a:ext cx="6264275" cy="3627120"/>
        </p:xfrm>
        <a:graphic>
          <a:graphicData uri="http://schemas.openxmlformats.org/drawingml/2006/table">
            <a:tbl>
              <a:tblPr/>
              <a:tblGrid>
                <a:gridCol w="1258888"/>
                <a:gridCol w="1255712"/>
                <a:gridCol w="1257300"/>
                <a:gridCol w="2492375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Risk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Men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Women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Common Effects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Lower Risk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No more than 15 S.D. per week on a regular basis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No more than 10 S.D. per week on a regular basis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Cn"/>
                        </a:rPr>
                        <a:t> Increased relaxation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Cn"/>
                        </a:rPr>
                        <a:t> Sociability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Cn"/>
                        </a:rPr>
                        <a:t> Reduced risk of heart disease (for men over 40 and post menopausal women)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Risky drinking or median AUDIT score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16 – 40 S.D. per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10 - 28  S.D. per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Progressively increasing risk of: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Low energy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Cn"/>
                        </a:rPr>
                        <a:t> Memory loss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Cn"/>
                        </a:rPr>
                        <a:t> Relationship problems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Cn"/>
                        </a:rPr>
                        <a:t> Cancer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Depression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Insomnia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• Impotence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Injury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• Cardio-vascular disease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Alcohol dependence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• High blood pressure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• Liver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Harmful drinking or high AUDIT score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Frutiger-BlackC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40+ S.D. per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Frutiger-BlackCn"/>
                        </a:rPr>
                        <a:t>28+ S.D. per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067300" y="2165350"/>
            <a:ext cx="142875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900" b="1" dirty="0">
                <a:solidFill>
                  <a:schemeClr val="bg1"/>
                </a:solidFill>
                <a:latin typeface="+mj-lt"/>
              </a:rPr>
              <a:t>2.5</a:t>
            </a:r>
          </a:p>
        </p:txBody>
      </p:sp>
      <p:sp>
        <p:nvSpPr>
          <p:cNvPr id="4140" name="Text Box 90"/>
          <p:cNvSpPr txBox="1">
            <a:spLocks noChangeArrowheads="1"/>
          </p:cNvSpPr>
          <p:nvPr/>
        </p:nvSpPr>
        <p:spPr bwMode="auto">
          <a:xfrm>
            <a:off x="5627688" y="2541588"/>
            <a:ext cx="720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>
                <a:solidFill>
                  <a:srgbClr val="0070C0"/>
                </a:solidFill>
                <a:latin typeface="Verdana" pitchFamily="34" charset="0"/>
              </a:rPr>
              <a:t>750ml bottle of wine 12% alc</a:t>
            </a:r>
            <a:endParaRPr lang="en-US" sz="800" b="1">
              <a:solidFill>
                <a:srgbClr val="0070C0"/>
              </a:solidFill>
              <a:latin typeface="Verdana" pitchFamily="34" charset="0"/>
            </a:endParaRPr>
          </a:p>
          <a:p>
            <a:pPr algn="r">
              <a:spcBef>
                <a:spcPct val="50000"/>
              </a:spcBef>
            </a:pPr>
            <a:endParaRPr lang="en-GB" sz="800" b="1">
              <a:solidFill>
                <a:srgbClr val="0066FF"/>
              </a:solidFill>
              <a:latin typeface="Verdana" pitchFamily="34" charset="0"/>
            </a:endParaRPr>
          </a:p>
        </p:txBody>
      </p:sp>
      <p:sp>
        <p:nvSpPr>
          <p:cNvPr id="4141" name="Rectangle 28"/>
          <p:cNvSpPr>
            <a:spLocks noChangeArrowheads="1"/>
          </p:cNvSpPr>
          <p:nvPr/>
        </p:nvSpPr>
        <p:spPr bwMode="auto">
          <a:xfrm>
            <a:off x="5915025" y="2038350"/>
            <a:ext cx="173038" cy="27463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NZ" sz="10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142" name="Rectangle 29"/>
          <p:cNvSpPr>
            <a:spLocks noChangeArrowheads="1"/>
          </p:cNvSpPr>
          <p:nvPr/>
        </p:nvSpPr>
        <p:spPr bwMode="auto">
          <a:xfrm>
            <a:off x="3221038" y="2082800"/>
            <a:ext cx="180975" cy="2889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algn="r"/>
            <a:r>
              <a:rPr lang="en-NZ" sz="900" b="1">
                <a:solidFill>
                  <a:schemeClr val="bg1"/>
                </a:solidFill>
              </a:rPr>
              <a:t>1.5</a:t>
            </a:r>
          </a:p>
        </p:txBody>
      </p:sp>
      <p:sp>
        <p:nvSpPr>
          <p:cNvPr id="4143" name="Rectangle 30"/>
          <p:cNvSpPr>
            <a:spLocks noChangeArrowheads="1"/>
          </p:cNvSpPr>
          <p:nvPr/>
        </p:nvSpPr>
        <p:spPr bwMode="auto">
          <a:xfrm>
            <a:off x="4105275" y="2047875"/>
            <a:ext cx="180975" cy="31273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algn="r"/>
            <a:r>
              <a:rPr lang="en-NZ" sz="900" b="1">
                <a:solidFill>
                  <a:schemeClr val="bg1"/>
                </a:solidFill>
              </a:rPr>
              <a:t>1.9</a:t>
            </a:r>
          </a:p>
        </p:txBody>
      </p:sp>
      <p:sp>
        <p:nvSpPr>
          <p:cNvPr id="4144" name="Rectangle 31"/>
          <p:cNvSpPr>
            <a:spLocks noChangeArrowheads="1"/>
          </p:cNvSpPr>
          <p:nvPr/>
        </p:nvSpPr>
        <p:spPr bwMode="auto">
          <a:xfrm>
            <a:off x="2376488" y="2192338"/>
            <a:ext cx="180975" cy="25717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algn="r"/>
            <a:r>
              <a:rPr lang="en-NZ" sz="900" b="1">
                <a:solidFill>
                  <a:schemeClr val="bg1"/>
                </a:solidFill>
              </a:rPr>
              <a:t>1.3</a:t>
            </a:r>
          </a:p>
        </p:txBody>
      </p:sp>
      <p:sp>
        <p:nvSpPr>
          <p:cNvPr id="4145" name="Rectangle 32"/>
          <p:cNvSpPr>
            <a:spLocks noChangeArrowheads="1"/>
          </p:cNvSpPr>
          <p:nvPr/>
        </p:nvSpPr>
        <p:spPr bwMode="auto">
          <a:xfrm>
            <a:off x="1409700" y="2057400"/>
            <a:ext cx="180975" cy="25717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algn="r"/>
            <a:r>
              <a:rPr lang="en-NZ" sz="900" b="1">
                <a:solidFill>
                  <a:schemeClr val="bg1"/>
                </a:solidFill>
              </a:rPr>
              <a:t>2.3</a:t>
            </a:r>
          </a:p>
        </p:txBody>
      </p:sp>
      <p:sp>
        <p:nvSpPr>
          <p:cNvPr id="4146" name="Rectangle 33"/>
          <p:cNvSpPr>
            <a:spLocks noChangeArrowheads="1"/>
          </p:cNvSpPr>
          <p:nvPr/>
        </p:nvSpPr>
        <p:spPr bwMode="auto">
          <a:xfrm>
            <a:off x="490538" y="2085975"/>
            <a:ext cx="219075" cy="3190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algn="ctr"/>
            <a:r>
              <a:rPr lang="en-NZ" sz="900" b="1">
                <a:solidFill>
                  <a:schemeClr val="bg1"/>
                </a:solidFill>
              </a:rPr>
              <a:t>1.9</a:t>
            </a:r>
          </a:p>
        </p:txBody>
      </p:sp>
      <p:sp>
        <p:nvSpPr>
          <p:cNvPr id="4147" name="Rectangle 36"/>
          <p:cNvSpPr>
            <a:spLocks noChangeArrowheads="1"/>
          </p:cNvSpPr>
          <p:nvPr/>
        </p:nvSpPr>
        <p:spPr bwMode="auto">
          <a:xfrm>
            <a:off x="4838700" y="409575"/>
            <a:ext cx="1828800" cy="11620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GB" sz="1100" b="1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en-GB" sz="1100" b="1">
                <a:solidFill>
                  <a:srgbClr val="0070C0"/>
                </a:solidFill>
                <a:latin typeface="Verdana" pitchFamily="34" charset="0"/>
              </a:rPr>
              <a:t>NOTE: how one Standard Drink is compared to  a typical serving below</a:t>
            </a:r>
            <a:endParaRPr lang="en-NZ" sz="1100"/>
          </a:p>
        </p:txBody>
      </p:sp>
      <p:sp>
        <p:nvSpPr>
          <p:cNvPr id="4148" name="Text Box 36"/>
          <p:cNvSpPr txBox="1">
            <a:spLocks noChangeArrowheads="1"/>
          </p:cNvSpPr>
          <p:nvPr/>
        </p:nvSpPr>
        <p:spPr bwMode="auto">
          <a:xfrm>
            <a:off x="6750050" y="244475"/>
            <a:ext cx="219868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1">
                <a:solidFill>
                  <a:schemeClr val="bg1"/>
                </a:solidFill>
                <a:latin typeface="Verdana" pitchFamily="34" charset="0"/>
              </a:rPr>
              <a:t>Drinking &amp; Pregnancy</a:t>
            </a:r>
          </a:p>
          <a:p>
            <a:endParaRPr lang="en-NZ" sz="120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NZ" sz="1300" b="1">
                <a:solidFill>
                  <a:schemeClr val="bg1"/>
                </a:solidFill>
                <a:latin typeface="Verdana" pitchFamily="34" charset="0"/>
              </a:rPr>
              <a:t>No alcohol in pregnancy is the safest choice for your baby</a:t>
            </a:r>
          </a:p>
          <a:p>
            <a:endParaRPr lang="en-NZ" sz="1300">
              <a:solidFill>
                <a:srgbClr val="000000"/>
              </a:solidFill>
              <a:latin typeface="Meta Normal LF"/>
            </a:endParaRPr>
          </a:p>
          <a:p>
            <a:r>
              <a:rPr lang="en-NZ" sz="1300">
                <a:solidFill>
                  <a:schemeClr val="bg1"/>
                </a:solidFill>
                <a:latin typeface="Verdana" pitchFamily="34" charset="0"/>
              </a:rPr>
              <a:t>There is no safe time to drink alcohol during a pregnancy</a:t>
            </a:r>
          </a:p>
          <a:p>
            <a:endParaRPr lang="en-NZ" sz="130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NZ" sz="1300">
                <a:solidFill>
                  <a:schemeClr val="bg1"/>
                </a:solidFill>
                <a:latin typeface="Verdana" pitchFamily="34" charset="0"/>
              </a:rPr>
              <a:t>There is no known safe amount of alcohol to drink during pregnancy</a:t>
            </a:r>
            <a:r>
              <a:rPr lang="en-NZ" sz="1300">
                <a:solidFill>
                  <a:srgbClr val="000000"/>
                </a:solidFill>
                <a:latin typeface="Meta Normal LF"/>
              </a:rPr>
              <a:t>. </a:t>
            </a:r>
          </a:p>
          <a:p>
            <a:endParaRPr lang="en-GB" sz="1300">
              <a:solidFill>
                <a:srgbClr val="FFFFFF"/>
              </a:solidFill>
              <a:latin typeface="Verdana" pitchFamily="34" charset="0"/>
            </a:endParaRPr>
          </a:p>
          <a:p>
            <a:r>
              <a:rPr lang="en-GB" sz="1300">
                <a:solidFill>
                  <a:srgbClr val="FFFFFF"/>
                </a:solidFill>
                <a:latin typeface="Verdana" pitchFamily="34" charset="0"/>
              </a:rPr>
              <a:t>If you are finding if difficult to cut out alcohol during your pregnancy then talk to your GP or midwife about the support that’s available</a:t>
            </a:r>
          </a:p>
          <a:p>
            <a:pPr algn="ctr"/>
            <a:endParaRPr lang="en-GB" sz="12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49" name="Text Box 16"/>
          <p:cNvSpPr txBox="1">
            <a:spLocks noChangeArrowheads="1"/>
          </p:cNvSpPr>
          <p:nvPr/>
        </p:nvSpPr>
        <p:spPr bwMode="auto">
          <a:xfrm>
            <a:off x="6692900" y="5876925"/>
            <a:ext cx="22558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 b="1">
                <a:latin typeface="Verdana" pitchFamily="34" charset="0"/>
              </a:rPr>
              <a:t>This tool can be accessed on </a:t>
            </a:r>
            <a:r>
              <a:rPr lang="en-GB" sz="800" b="1" i="1">
                <a:latin typeface="Verdana" pitchFamily="34" charset="0"/>
              </a:rPr>
              <a:t>Health Pathways </a:t>
            </a:r>
            <a:r>
              <a:rPr lang="en-GB" sz="800" b="1">
                <a:latin typeface="Verdana" pitchFamily="34" charset="0"/>
              </a:rPr>
              <a:t>on the ALCOHOL INTERVENTION MANAGEMENT main page under the link, ‘Brief Advice Tool’</a:t>
            </a:r>
          </a:p>
          <a:p>
            <a:endParaRPr lang="en-GB" sz="8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4519613" y="2120900"/>
            <a:ext cx="4416425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200" b="1" dirty="0">
                <a:solidFill>
                  <a:srgbClr val="0070C0"/>
                </a:solidFill>
                <a:latin typeface="Verdana" pitchFamily="34" charset="0"/>
              </a:rPr>
              <a:t>Making your plan</a:t>
            </a:r>
            <a:endParaRPr lang="en-US" sz="1200" b="1" dirty="0">
              <a:solidFill>
                <a:srgbClr val="0070C0"/>
              </a:solidFill>
              <a:latin typeface="Verdana" pitchFamily="34" charset="0"/>
            </a:endParaRP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1000" dirty="0">
                <a:latin typeface="Verdana" pitchFamily="34" charset="0"/>
              </a:rPr>
              <a:t>When bored or stressed have a workout instead of drinking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1000" dirty="0">
                <a:latin typeface="Verdana" pitchFamily="34" charset="0"/>
              </a:rPr>
              <a:t>Avoid drinking alone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1000" dirty="0">
                <a:latin typeface="Verdana" pitchFamily="34" charset="0"/>
              </a:rPr>
              <a:t>Plan activities and tasks at those times you would usually drink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US" sz="1000" dirty="0">
                <a:latin typeface="Verdana" pitchFamily="34" charset="0"/>
              </a:rPr>
              <a:t>When you do drink, set yourself a limit and stick to it</a:t>
            </a:r>
            <a:endParaRPr lang="en-GB" sz="1000" dirty="0">
              <a:latin typeface="Verdana" pitchFamily="34" charset="0"/>
            </a:endParaRP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1000" dirty="0">
                <a:latin typeface="Verdana" pitchFamily="34" charset="0"/>
              </a:rPr>
              <a:t>Have your first drink after starting to eat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1000" dirty="0">
                <a:latin typeface="Verdana" pitchFamily="34" charset="0"/>
              </a:rPr>
              <a:t>Quench your thirst with non-alcohol drinks before and in-between alcoholic drinks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1000" dirty="0">
                <a:latin typeface="Verdana" pitchFamily="34" charset="0"/>
              </a:rPr>
              <a:t>Avoid drinking in shouts or in large groups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1000" dirty="0">
                <a:latin typeface="Verdana" pitchFamily="34" charset="0"/>
              </a:rPr>
              <a:t>Switch to lower alcohol beers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1000" dirty="0">
                <a:latin typeface="Verdana" pitchFamily="34" charset="0"/>
              </a:rPr>
              <a:t>Avoid or limit the time spent with “heavy” drinking friends</a:t>
            </a:r>
          </a:p>
        </p:txBody>
      </p:sp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4498975" y="171450"/>
            <a:ext cx="4449763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rgbClr val="0070C0"/>
                </a:solidFill>
                <a:latin typeface="Verdana" pitchFamily="34" charset="0"/>
              </a:rPr>
              <a:t>The benefits of cutting down</a:t>
            </a:r>
            <a:endParaRPr lang="en-US" sz="1200" b="1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en-GB" sz="1000" b="1">
                <a:latin typeface="Verdana" pitchFamily="34" charset="0"/>
              </a:rPr>
              <a:t>Psychological/Social/Financial Benefits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Improved mood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Improved relationships</a:t>
            </a:r>
          </a:p>
          <a:p>
            <a:endParaRPr lang="en-GB" sz="1000" b="1">
              <a:latin typeface="Verdana" pitchFamily="34" charset="0"/>
            </a:endParaRPr>
          </a:p>
          <a:p>
            <a:r>
              <a:rPr lang="en-GB" sz="1000" b="1">
                <a:latin typeface="Verdana" pitchFamily="34" charset="0"/>
              </a:rPr>
              <a:t>Physical Benefits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Sleep better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More energy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Lose weight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No hangovers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Reduced risk of injury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Improved memory</a:t>
            </a: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288925" y="4167188"/>
            <a:ext cx="414972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rgbClr val="0070C0"/>
                </a:solidFill>
                <a:latin typeface="Verdana" pitchFamily="34" charset="0"/>
              </a:rPr>
              <a:t>What targets should you aim for?</a:t>
            </a:r>
            <a:endParaRPr lang="en-US" sz="1200" b="1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en-GB" sz="1100" b="1">
                <a:latin typeface="Verdana" pitchFamily="34" charset="0"/>
              </a:rPr>
              <a:t>Men</a:t>
            </a:r>
            <a:endParaRPr lang="en-GB" sz="1100">
              <a:latin typeface="Verdana" pitchFamily="34" charset="0"/>
            </a:endParaRPr>
          </a:p>
          <a:p>
            <a:r>
              <a:rPr lang="en-NZ" sz="1100">
                <a:latin typeface="Verdana" pitchFamily="34" charset="0"/>
              </a:rPr>
              <a:t>Should </a:t>
            </a:r>
            <a:r>
              <a:rPr lang="en-US" sz="1100">
                <a:latin typeface="Verdana" pitchFamily="34" charset="0"/>
              </a:rPr>
              <a:t>not regularly drink more than 15 Standard Drinks</a:t>
            </a:r>
            <a:r>
              <a:rPr lang="en-NZ" sz="1100">
                <a:latin typeface="Verdana" pitchFamily="34" charset="0"/>
              </a:rPr>
              <a:t>/week</a:t>
            </a:r>
            <a:endParaRPr lang="en-GB" sz="1100" b="1">
              <a:latin typeface="Verdana" pitchFamily="34" charset="0"/>
            </a:endParaRPr>
          </a:p>
          <a:p>
            <a:r>
              <a:rPr lang="en-GB" sz="1100" b="1">
                <a:latin typeface="Verdana" pitchFamily="34" charset="0"/>
              </a:rPr>
              <a:t>Women</a:t>
            </a:r>
            <a:endParaRPr lang="en-US" sz="1100">
              <a:latin typeface="Verdana" pitchFamily="34" charset="0"/>
            </a:endParaRPr>
          </a:p>
          <a:p>
            <a:r>
              <a:rPr lang="en-US" sz="1100">
                <a:latin typeface="Verdana" pitchFamily="34" charset="0"/>
              </a:rPr>
              <a:t>Should not regularly drink more than 10 Standard Drinks/week</a:t>
            </a:r>
          </a:p>
          <a:p>
            <a:endParaRPr lang="en-US" sz="1100">
              <a:latin typeface="Verdana" pitchFamily="34" charset="0"/>
            </a:endParaRPr>
          </a:p>
          <a:p>
            <a:r>
              <a:rPr lang="en-US" sz="1100">
                <a:latin typeface="Verdana" pitchFamily="34" charset="0"/>
              </a:rPr>
              <a:t>‘Regularly’ means drinking every week.</a:t>
            </a:r>
          </a:p>
          <a:p>
            <a:endParaRPr lang="en-US" sz="1100">
              <a:latin typeface="Verdana" pitchFamily="34" charset="0"/>
            </a:endParaRPr>
          </a:p>
          <a:p>
            <a:r>
              <a:rPr lang="en-US" sz="1100">
                <a:latin typeface="Verdana" pitchFamily="34" charset="0"/>
              </a:rPr>
              <a:t>Regardless of how much or little you drink you should have at least 2 alcohol free days per week</a:t>
            </a:r>
            <a:endParaRPr lang="en-GB" sz="1100">
              <a:latin typeface="Verdana" pitchFamily="34" charset="0"/>
            </a:endParaRPr>
          </a:p>
        </p:txBody>
      </p:sp>
      <p:sp>
        <p:nvSpPr>
          <p:cNvPr id="5124" name="Text Box 16"/>
          <p:cNvSpPr txBox="1">
            <a:spLocks noChangeArrowheads="1"/>
          </p:cNvSpPr>
          <p:nvPr/>
        </p:nvSpPr>
        <p:spPr bwMode="auto">
          <a:xfrm>
            <a:off x="341313" y="6351588"/>
            <a:ext cx="8607425" cy="33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This brief advice is based on the “</a:t>
            </a:r>
            <a:r>
              <a:rPr lang="en-GB" sz="800" b="1">
                <a:latin typeface="Verdana" pitchFamily="34" charset="0"/>
              </a:rPr>
              <a:t>How Much Is Too Much?”</a:t>
            </a:r>
            <a:r>
              <a:rPr lang="en-GB" sz="800">
                <a:latin typeface="Verdana" pitchFamily="34" charset="0"/>
              </a:rPr>
              <a:t> Simple Structured Advice Intervention Tool, developed at the University of Sydney as part of a W.H.O. collaborative study.</a:t>
            </a:r>
          </a:p>
        </p:txBody>
      </p:sp>
      <p:sp>
        <p:nvSpPr>
          <p:cNvPr id="5125" name="Text Box 17"/>
          <p:cNvSpPr txBox="1">
            <a:spLocks noChangeArrowheads="1"/>
          </p:cNvSpPr>
          <p:nvPr/>
        </p:nvSpPr>
        <p:spPr bwMode="auto">
          <a:xfrm>
            <a:off x="107950" y="206375"/>
            <a:ext cx="312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>
                <a:solidFill>
                  <a:srgbClr val="3366FF"/>
                </a:solidFill>
                <a:latin typeface="Verdana" pitchFamily="34" charset="0"/>
              </a:rPr>
              <a:t>What’s everyone else like?</a:t>
            </a:r>
          </a:p>
          <a:p>
            <a:pPr>
              <a:spcBef>
                <a:spcPct val="50000"/>
              </a:spcBef>
            </a:pPr>
            <a:r>
              <a:rPr lang="en-GB" sz="800" b="1">
                <a:latin typeface="Verdana" pitchFamily="34" charset="0"/>
              </a:rPr>
              <a:t>% of Adult Population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522788" y="4230688"/>
            <a:ext cx="4429125" cy="199866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spcBef>
                <a:spcPct val="50000"/>
              </a:spcBef>
              <a:defRPr/>
            </a:pPr>
            <a:r>
              <a:rPr lang="en-GB" sz="1200" b="1" dirty="0">
                <a:solidFill>
                  <a:srgbClr val="3366FF"/>
                </a:solidFill>
                <a:latin typeface="Verdana" pitchFamily="34" charset="0"/>
              </a:rPr>
              <a:t>What is your personal target?</a:t>
            </a:r>
          </a:p>
        </p:txBody>
      </p:sp>
      <p:graphicFrame>
        <p:nvGraphicFramePr>
          <p:cNvPr id="5127" name="Object 22"/>
          <p:cNvGraphicFramePr>
            <a:graphicFrameLocks noChangeAspect="1"/>
          </p:cNvGraphicFramePr>
          <p:nvPr/>
        </p:nvGraphicFramePr>
        <p:xfrm>
          <a:off x="295275" y="706438"/>
          <a:ext cx="3849688" cy="330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3853006" imgH="3304318" progId="Excel.Chart.8">
                  <p:embed/>
                </p:oleObj>
              </mc:Choice>
              <mc:Fallback>
                <p:oleObj r:id="rId3" imgW="3853006" imgH="3304318" progId="Excel.Chart.8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706438"/>
                        <a:ext cx="3849688" cy="330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370638" y="512763"/>
            <a:ext cx="2601912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Reduced risks of drink driving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Save money</a:t>
            </a:r>
          </a:p>
          <a:p>
            <a:pPr>
              <a:buFontTx/>
              <a:buChar char="•"/>
            </a:pPr>
            <a:endParaRPr lang="en-GB" sz="1000">
              <a:latin typeface="Verdana" pitchFamily="34" charset="0"/>
            </a:endParaRPr>
          </a:p>
          <a:p>
            <a:pPr>
              <a:buFontTx/>
              <a:buChar char="•"/>
            </a:pPr>
            <a:endParaRPr lang="en-GB" sz="1000"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Better physical shape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Reduced risk of high blood pressure/CVD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Reduced risk of cancer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Reduced risks of liver disease</a:t>
            </a:r>
          </a:p>
          <a:p>
            <a:pPr>
              <a:buFontTx/>
              <a:buChar char="•"/>
            </a:pPr>
            <a:r>
              <a:rPr lang="en-GB" sz="1000">
                <a:latin typeface="Verdana" pitchFamily="34" charset="0"/>
              </a:rPr>
              <a:t>Reduced risks of brain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42472</TotalTime>
  <Words>585</Words>
  <Application>Microsoft Office PowerPoint</Application>
  <PresentationFormat>On-screen Show (4:3)</PresentationFormat>
  <Paragraphs>111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Blank Presentation</vt:lpstr>
      <vt:lpstr>Microsoft Excel Chart</vt:lpstr>
      <vt:lpstr>PowerPoint Presentation</vt:lpstr>
      <vt:lpstr>PowerPoint Presentation</vt:lpstr>
    </vt:vector>
  </TitlesOfParts>
  <Company>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Detailed timetable for central input</dc:title>
  <dc:creator>DH User</dc:creator>
  <cp:lastModifiedBy>Stuart Dodd</cp:lastModifiedBy>
  <cp:revision>85</cp:revision>
  <dcterms:created xsi:type="dcterms:W3CDTF">2008-01-25T13:14:32Z</dcterms:created>
  <dcterms:modified xsi:type="dcterms:W3CDTF">2014-03-09T21:24:10Z</dcterms:modified>
</cp:coreProperties>
</file>